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71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3" y="352696"/>
            <a:ext cx="9810205" cy="607422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Y TẾ HUYỆN SƠN TÂY</a:t>
            </a:r>
            <a:b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DẪN, TƯ VẤN GIÁO DỤC 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 KHỎE CHO BỆNH NHÂN TĂNG HUYẾT ÁP</a:t>
            </a: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sỹ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6" y="2586447"/>
            <a:ext cx="8490857" cy="295220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91394" y="1214846"/>
            <a:ext cx="496388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7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18" y="600890"/>
            <a:ext cx="9052561" cy="5512527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Tự</a:t>
            </a:r>
            <a:r>
              <a:rPr lang="en-US" sz="2800" dirty="0" smtClean="0">
                <a:solidFill>
                  <a:srgbClr val="0070C0"/>
                </a:solidFill>
              </a:rPr>
              <a:t> TD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an </a:t>
            </a:r>
            <a:r>
              <a:rPr lang="en-US" sz="2800" dirty="0" err="1" smtClean="0">
                <a:solidFill>
                  <a:srgbClr val="0070C0"/>
                </a:solidFill>
              </a:rPr>
              <a:t>toàn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Hầu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soát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sóc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trị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nghiêm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theo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</a:rPr>
              <a:t> y </a:t>
            </a:r>
            <a:r>
              <a:rPr lang="en-US" sz="2800" dirty="0" err="1" smtClean="0">
                <a:solidFill>
                  <a:srgbClr val="0070C0"/>
                </a:solidFill>
              </a:rPr>
              <a:t>tế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Sử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theo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toa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gian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Tuyệt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tự</a:t>
            </a:r>
            <a:r>
              <a:rPr lang="en-US" sz="2800" dirty="0" smtClean="0">
                <a:solidFill>
                  <a:srgbClr val="0070C0"/>
                </a:solidFill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</a:rPr>
              <a:t>thay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đổi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ngưng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bỏ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bớt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sĩ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5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2" y="182880"/>
            <a:ext cx="8895807" cy="6531429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dục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khỏe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BN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theo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dõi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xuyên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ngực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phù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chân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khó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thở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chóng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</a:rPr>
              <a:t>…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phản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lợi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báo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sĩ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hướng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kịp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  <a:p>
            <a:pPr algn="l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31" y="4023359"/>
            <a:ext cx="6753498" cy="28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2" y="352697"/>
            <a:ext cx="8921932" cy="572153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dinh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dưỡng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lý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Cùng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dinh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dưỡng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thiếu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dục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khỏe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Vấn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ảnh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hưởng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lớn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soát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bắt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đầu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giảm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muối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nhạt</a:t>
            </a:r>
            <a:r>
              <a:rPr lang="en-US" sz="2800" dirty="0" smtClean="0">
                <a:solidFill>
                  <a:srgbClr val="0070C0"/>
                </a:solidFill>
              </a:rPr>
              <a:t>). Theo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khuyến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cáo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bổ</a:t>
            </a:r>
            <a:r>
              <a:rPr lang="en-US" sz="2800" dirty="0" smtClean="0">
                <a:solidFill>
                  <a:srgbClr val="0070C0"/>
                </a:solidFill>
              </a:rPr>
              <a:t> sung </a:t>
            </a:r>
            <a:r>
              <a:rPr lang="en-US" sz="2800" dirty="0" err="1" smtClean="0">
                <a:solidFill>
                  <a:srgbClr val="0070C0"/>
                </a:solidFill>
              </a:rPr>
              <a:t>khoảng</a:t>
            </a:r>
            <a:r>
              <a:rPr lang="en-US" sz="2800" dirty="0" smtClean="0">
                <a:solidFill>
                  <a:srgbClr val="0070C0"/>
                </a:solidFill>
              </a:rPr>
              <a:t> 5g </a:t>
            </a:r>
            <a:r>
              <a:rPr lang="en-US" sz="2800" dirty="0" err="1" smtClean="0">
                <a:solidFill>
                  <a:srgbClr val="0070C0"/>
                </a:solidFill>
              </a:rPr>
              <a:t>muối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(1 </a:t>
            </a:r>
            <a:r>
              <a:rPr lang="en-US" sz="2800" dirty="0" err="1" smtClean="0">
                <a:solidFill>
                  <a:srgbClr val="0070C0"/>
                </a:solidFill>
              </a:rPr>
              <a:t>thìa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phê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đủ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muối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càng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càng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thấp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Hạn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bột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chất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béo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da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tạng</a:t>
            </a:r>
            <a:r>
              <a:rPr lang="en-US" sz="2800" dirty="0" smtClean="0">
                <a:solidFill>
                  <a:srgbClr val="0070C0"/>
                </a:solidFill>
              </a:rPr>
              <a:t> .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chuyển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thịt</a:t>
            </a:r>
            <a:r>
              <a:rPr lang="en-US" sz="2800" dirty="0" smtClean="0">
                <a:solidFill>
                  <a:srgbClr val="0070C0"/>
                </a:solidFill>
              </a:rPr>
              <a:t> sang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6800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679269"/>
            <a:ext cx="5747657" cy="5394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352697"/>
            <a:ext cx="5473337" cy="59827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7" y="352697"/>
            <a:ext cx="11482250" cy="5982790"/>
          </a:xfrm>
        </p:spPr>
        <p:txBody>
          <a:bodyPr>
            <a:normAutofit/>
          </a:bodyPr>
          <a:lstStyle/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2572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2" y="548639"/>
            <a:ext cx="8921932" cy="5525589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dinh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dưỡng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lý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Cố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xanh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tây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rau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cải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cúc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rau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rút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tây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nước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chia </a:t>
            </a:r>
            <a:r>
              <a:rPr lang="en-US" sz="2800" dirty="0" err="1" smtClean="0">
                <a:solidFill>
                  <a:srgbClr val="0070C0"/>
                </a:solidFill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phù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Ở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BN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thừa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cân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béo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giảm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chỉnh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nặng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6817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2" y="352697"/>
            <a:ext cx="8804367" cy="5721532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Thay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đổi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thói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quen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xấu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nghiên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cứu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minh </a:t>
            </a:r>
            <a:r>
              <a:rPr lang="en-US" sz="2800" dirty="0" err="1" smtClean="0">
                <a:solidFill>
                  <a:srgbClr val="0070C0"/>
                </a:solidFill>
              </a:rPr>
              <a:t>rằng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rượu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giảm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vong</a:t>
            </a:r>
            <a:r>
              <a:rPr lang="en-US" sz="2800" dirty="0" smtClean="0">
                <a:solidFill>
                  <a:srgbClr val="0070C0"/>
                </a:solidFill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mạch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Lạm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rượu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bia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Ngừng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hút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thuốc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phòng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ngừa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Thói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quen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dễ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xúc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ảnh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hưởng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93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2" y="352697"/>
            <a:ext cx="8974184" cy="603504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phục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hồi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năng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</a:rPr>
              <a:t>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bộ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chạy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đạp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đạp</a:t>
            </a:r>
            <a:r>
              <a:rPr lang="en-US" sz="2800" dirty="0" smtClean="0">
                <a:solidFill>
                  <a:srgbClr val="0070C0"/>
                </a:solidFill>
              </a:rPr>
              <a:t>…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hữu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hòa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Đòi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trì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tuân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tắc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xuyên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liên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tục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tốc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dựa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theo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trạng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khỏe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bắt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đầu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từ</a:t>
            </a:r>
            <a:r>
              <a:rPr lang="en-US" sz="2800" dirty="0" smtClean="0">
                <a:solidFill>
                  <a:srgbClr val="0070C0"/>
                </a:solidFill>
              </a:rPr>
              <a:t> 20-30 </a:t>
            </a:r>
            <a:r>
              <a:rPr lang="en-US" sz="2800" dirty="0" err="1" smtClean="0">
                <a:solidFill>
                  <a:srgbClr val="0070C0"/>
                </a:solidFill>
              </a:rPr>
              <a:t>phút</a:t>
            </a:r>
            <a:r>
              <a:rPr lang="en-US" sz="2800" dirty="0" smtClean="0">
                <a:solidFill>
                  <a:srgbClr val="0070C0"/>
                </a:solidFill>
              </a:rPr>
              <a:t>/</a:t>
            </a:r>
            <a:r>
              <a:rPr lang="en-US" sz="2800" dirty="0" err="1" smtClean="0">
                <a:solidFill>
                  <a:srgbClr val="0070C0"/>
                </a:solidFill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ngày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BN </a:t>
            </a:r>
            <a:r>
              <a:rPr lang="en-US" sz="2800" dirty="0" err="1" smtClean="0">
                <a:solidFill>
                  <a:srgbClr val="0070C0"/>
                </a:solidFill>
              </a:rPr>
              <a:t>lớn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tuổi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vấn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mạch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dạo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lành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tuyệt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mạnh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0568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2" y="352696"/>
            <a:ext cx="9222378" cy="650530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phục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hồi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tt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tuân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đầy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việc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định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kỳ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Đừng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khỏe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bảo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bản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tốt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nhất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 smtClean="0"/>
          </a:p>
          <a:p>
            <a:pPr algn="ctr"/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Xin </a:t>
            </a:r>
            <a:r>
              <a:rPr lang="en-US" sz="2800" dirty="0" err="1" smtClean="0">
                <a:solidFill>
                  <a:srgbClr val="00B050"/>
                </a:solidFill>
              </a:rPr>
              <a:t>cảm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ơn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quý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đã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lắng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nghe</a:t>
            </a:r>
            <a:r>
              <a:rPr lang="en-US" sz="2800" dirty="0" smtClean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17" y="4075610"/>
            <a:ext cx="6962503" cy="27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63" y="352696"/>
            <a:ext cx="5512526" cy="612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9" y="352696"/>
            <a:ext cx="6191794" cy="61264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69" y="352697"/>
            <a:ext cx="11704319" cy="6126480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4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765" y="496389"/>
            <a:ext cx="9757955" cy="572153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huyết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áp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mặt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bệnh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đang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gia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tăng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trên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thế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giới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nói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chung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và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Việt</a:t>
            </a:r>
            <a:r>
              <a:rPr lang="en-US" sz="2600" dirty="0" smtClean="0">
                <a:solidFill>
                  <a:srgbClr val="0070C0"/>
                </a:solidFill>
              </a:rPr>
              <a:t> Nam </a:t>
            </a:r>
            <a:r>
              <a:rPr lang="en-US" sz="2600" dirty="0" err="1" smtClean="0">
                <a:solidFill>
                  <a:srgbClr val="0070C0"/>
                </a:solidFill>
              </a:rPr>
              <a:t>nói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riêng</a:t>
            </a:r>
            <a:endParaRPr lang="en-US" sz="2600" dirty="0">
              <a:solidFill>
                <a:srgbClr val="0070C0"/>
              </a:solidFill>
            </a:endParaRPr>
          </a:p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</a:rPr>
              <a:t>Là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bệnh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lý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dễ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chẩn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đoán</a:t>
            </a:r>
            <a:r>
              <a:rPr lang="en-US" sz="2600" dirty="0" smtClean="0">
                <a:solidFill>
                  <a:srgbClr val="0070C0"/>
                </a:solidFill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</a:rPr>
              <a:t>thuốc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điều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trị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phong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phú</a:t>
            </a:r>
            <a:r>
              <a:rPr lang="en-US" sz="2600" dirty="0" smtClean="0">
                <a:solidFill>
                  <a:srgbClr val="0070C0"/>
                </a:solidFill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</a:rPr>
              <a:t>người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dân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dễ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kiểm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soát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nếu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như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thật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sự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quan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tâm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đến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sức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khỏe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bản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thân</a:t>
            </a:r>
            <a:endParaRPr lang="en-US" sz="2600" dirty="0" smtClean="0">
              <a:solidFill>
                <a:srgbClr val="0070C0"/>
              </a:solidFill>
            </a:endParaRPr>
          </a:p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</a:rPr>
              <a:t>Đặc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điểm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của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bệnh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tăng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huyết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áp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diễn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biến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âm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thầm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và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ngày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càng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nặng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dần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nếu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được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điều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trị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và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chăm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sóc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tốt</a:t>
            </a:r>
            <a:endParaRPr lang="en-US" sz="2600" dirty="0" smtClean="0">
              <a:solidFill>
                <a:srgbClr val="0070C0"/>
              </a:solidFill>
            </a:endParaRPr>
          </a:p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</a:rPr>
              <a:t>Bệnh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nhân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và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gia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đình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phải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biết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các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yếu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tố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thuận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lợi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làm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tăng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huyết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áp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cũng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như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dấu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hiệu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của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chứng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tăng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huyết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áp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để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giữ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được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sức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khỏe</a:t>
            </a:r>
            <a:r>
              <a:rPr lang="en-US" sz="2600" dirty="0" smtClean="0">
                <a:solidFill>
                  <a:srgbClr val="0070C0"/>
                </a:solidFill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</a:rPr>
              <a:t>sức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lao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và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tuổi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thọ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cho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người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bệnh</a:t>
            </a:r>
            <a:endParaRPr lang="en-US" sz="2600" dirty="0" smtClean="0">
              <a:solidFill>
                <a:srgbClr val="0070C0"/>
              </a:solidFill>
            </a:endParaRPr>
          </a:p>
          <a:p>
            <a:pPr algn="just"/>
            <a:r>
              <a:rPr lang="en-US" sz="2600" dirty="0"/>
              <a:t>	</a:t>
            </a:r>
            <a:r>
              <a:rPr lang="en-US" sz="2600" dirty="0" err="1" smtClean="0">
                <a:solidFill>
                  <a:srgbClr val="0070C0"/>
                </a:solidFill>
              </a:rPr>
              <a:t>Trên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thực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tế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triệu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chứng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tăng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huyết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áp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không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phải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lúc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nào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cũng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rõ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ràng</a:t>
            </a:r>
            <a:r>
              <a:rPr lang="en-US" sz="2600" dirty="0">
                <a:solidFill>
                  <a:srgbClr val="0070C0"/>
                </a:solidFill>
              </a:rPr>
              <a:t>. </a:t>
            </a:r>
            <a:r>
              <a:rPr lang="en-US" sz="2600" dirty="0" err="1">
                <a:solidFill>
                  <a:srgbClr val="0070C0"/>
                </a:solidFill>
              </a:rPr>
              <a:t>Nhiều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người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có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thể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phát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triển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bệnh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trong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thời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gian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dài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nhưng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không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hề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có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dấu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hiệu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bất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thường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nào</a:t>
            </a:r>
            <a:r>
              <a:rPr lang="en-US" sz="2600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17" y="352696"/>
            <a:ext cx="11129554" cy="11616657"/>
          </a:xfrm>
        </p:spPr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ages.benhvien115.com.vn/Images/Uploaded/Share/2020/08/03/BVNhandan115bien-chung-T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34" y="587829"/>
            <a:ext cx="6531429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587829"/>
            <a:ext cx="5277394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17" y="457199"/>
            <a:ext cx="9627326" cy="577378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</a:rPr>
              <a:t>đo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tối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đa</a:t>
            </a:r>
            <a:r>
              <a:rPr lang="en-US" sz="2800" dirty="0" smtClean="0">
                <a:solidFill>
                  <a:srgbClr val="FF0000"/>
                </a:solidFill>
              </a:rPr>
              <a:t>) ≥ 140 mmHg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tối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thiểu</a:t>
            </a:r>
            <a:r>
              <a:rPr lang="en-US" sz="2800" dirty="0" smtClean="0">
                <a:solidFill>
                  <a:srgbClr val="FF0000"/>
                </a:solidFill>
              </a:rPr>
              <a:t>) ≥ 90 mmHg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coi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soát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kịp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tổn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thương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mạch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đặc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não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thận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mắt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dẫn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nghiêm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trọng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</a:rPr>
              <a:t>Nặng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vong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hôn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mê</a:t>
            </a:r>
            <a:r>
              <a:rPr lang="en-US" sz="2800" dirty="0" smtClean="0">
                <a:solidFill>
                  <a:srgbClr val="0070C0"/>
                </a:solidFill>
              </a:rPr>
              <a:t> do tai </a:t>
            </a:r>
            <a:r>
              <a:rPr lang="en-US" sz="2800" dirty="0" err="1" smtClean="0">
                <a:solidFill>
                  <a:srgbClr val="0070C0"/>
                </a:solidFill>
              </a:rPr>
              <a:t>biến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máu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não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đột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quỵ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di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liệt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nữa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Biến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</a:rPr>
              <a:t>thiếu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tâm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hậu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nặng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nề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</a:rPr>
              <a:t>suy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thiếu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máu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thận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mù</a:t>
            </a:r>
            <a:r>
              <a:rPr lang="en-US" sz="2800" dirty="0" smtClean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507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2" y="705394"/>
            <a:ext cx="9196251" cy="546027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tt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Vì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lý</a:t>
            </a:r>
            <a:r>
              <a:rPr lang="en-US" sz="2800" dirty="0" smtClean="0">
                <a:solidFill>
                  <a:srgbClr val="0070C0"/>
                </a:solidFill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còn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gọi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“</a:t>
            </a:r>
            <a:r>
              <a:rPr lang="en-US" sz="2800" dirty="0" err="1" smtClean="0">
                <a:solidFill>
                  <a:srgbClr val="0070C0"/>
                </a:solidFill>
              </a:rPr>
              <a:t>kẻ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thầm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lặng</a:t>
            </a:r>
            <a:r>
              <a:rPr lang="en-US" sz="2800" dirty="0" smtClean="0">
                <a:solidFill>
                  <a:srgbClr val="0070C0"/>
                </a:solidFill>
              </a:rPr>
              <a:t>” </a:t>
            </a:r>
            <a:r>
              <a:rPr lang="en-US" sz="2800" dirty="0" err="1" smtClean="0">
                <a:solidFill>
                  <a:srgbClr val="0070C0"/>
                </a:solidFill>
              </a:rPr>
              <a:t>bởi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gặp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gợi</a:t>
            </a:r>
            <a:r>
              <a:rPr lang="en-US" sz="2800" dirty="0" smtClean="0">
                <a:solidFill>
                  <a:srgbClr val="0070C0"/>
                </a:solidFill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</a:rPr>
              <a:t>khiến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họ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như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</a:rPr>
              <a:t>đâu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đầu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chóng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đỏ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bừng</a:t>
            </a:r>
            <a:r>
              <a:rPr lang="en-US" sz="2800" dirty="0" smtClean="0">
                <a:solidFill>
                  <a:srgbClr val="0070C0"/>
                </a:solidFill>
              </a:rPr>
              <a:t>, ù tai… </a:t>
            </a:r>
            <a:r>
              <a:rPr lang="en-US" sz="2800" dirty="0" err="1" smtClean="0">
                <a:solidFill>
                  <a:srgbClr val="0070C0"/>
                </a:solidFill>
              </a:rPr>
              <a:t>còn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cảnh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báo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duy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trạng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xuyên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gặp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xin</a:t>
            </a:r>
            <a:r>
              <a:rPr lang="en-US" sz="2800" dirty="0" smtClean="0">
                <a:solidFill>
                  <a:srgbClr val="0070C0"/>
                </a:solidFill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</a:rPr>
              <a:t>kiến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sĩ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kèm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6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586911"/>
            <a:ext cx="8315025" cy="53378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3" y="352697"/>
            <a:ext cx="10006148" cy="6100354"/>
          </a:xfrm>
        </p:spPr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022" y="548639"/>
            <a:ext cx="9013371" cy="5525589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tang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tt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Đau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đầu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Chóng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mặt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mắt</a:t>
            </a:r>
            <a:r>
              <a:rPr lang="en-US" sz="2800" dirty="0" smtClean="0">
                <a:solidFill>
                  <a:srgbClr val="0070C0"/>
                </a:solidFill>
              </a:rPr>
              <a:t>, ù tai, </a:t>
            </a:r>
            <a:r>
              <a:rPr lang="en-US" sz="2800" dirty="0" err="1" smtClean="0">
                <a:solidFill>
                  <a:srgbClr val="0070C0"/>
                </a:solidFill>
              </a:rPr>
              <a:t>mất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bằng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Đau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ngực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khó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thở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đập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nhanh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Vết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máu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mắt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xuất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mạc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đỏ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bừng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Buồn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nôn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ói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mửa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Chảu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máu</a:t>
            </a:r>
            <a:r>
              <a:rPr lang="en-US" sz="2800" dirty="0" smtClean="0">
                <a:solidFill>
                  <a:srgbClr val="0070C0"/>
                </a:solidFill>
              </a:rPr>
              <a:t> cam, </a:t>
            </a:r>
            <a:r>
              <a:rPr lang="en-US" sz="2800" dirty="0" err="1" smtClean="0">
                <a:solidFill>
                  <a:srgbClr val="0070C0"/>
                </a:solidFill>
              </a:rPr>
              <a:t>tiểu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máu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7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389" y="248194"/>
            <a:ext cx="9588137" cy="630935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tt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này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đôi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nhầm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lẫn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vấn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khỏe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tuần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hoàn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não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rối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loạn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đình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Vì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vậy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bởi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thăm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sớm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bệnh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huyết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áp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lợi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ích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en-US" sz="2800" dirty="0" err="1">
                <a:solidFill>
                  <a:srgbClr val="0070C0"/>
                </a:solidFill>
              </a:rPr>
              <a:t>Giáo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dục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khỏe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BN </a:t>
            </a:r>
            <a:r>
              <a:rPr lang="en-US" sz="2800" dirty="0" err="1">
                <a:solidFill>
                  <a:srgbClr val="0070C0"/>
                </a:solidFill>
              </a:rPr>
              <a:t>tăng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huyết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nhà</a:t>
            </a:r>
            <a:endParaRPr lang="en-US" sz="2800" dirty="0">
              <a:solidFill>
                <a:srgbClr val="0070C0"/>
              </a:solidFill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err="1">
                <a:solidFill>
                  <a:srgbClr val="0070C0"/>
                </a:solidFill>
              </a:rPr>
              <a:t>Tăng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huyết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bệnh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lý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phổ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biến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nhưng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chúng</a:t>
            </a:r>
            <a:r>
              <a:rPr lang="en-US" sz="2800" dirty="0">
                <a:solidFill>
                  <a:srgbClr val="0070C0"/>
                </a:solidFill>
              </a:rPr>
              <a:t> ta </a:t>
            </a:r>
            <a:r>
              <a:rPr lang="en-US" sz="2800" dirty="0" err="1">
                <a:solidFill>
                  <a:srgbClr val="0070C0"/>
                </a:solidFill>
              </a:rPr>
              <a:t>chưa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hiểu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bệnh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về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hậu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nghiêm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trọng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bệnh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chưa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đúng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bệnh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smtClean="0">
                <a:solidFill>
                  <a:srgbClr val="0070C0"/>
                </a:solidFill>
              </a:rPr>
              <a:t>	Do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việc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điều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trị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dục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khỏe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bệnh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tăng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huyết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phương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hữu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hiệu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giúp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bệnh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bảo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nâng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khỏe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310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411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2024-06-25T11:43:49Z</dcterms:created>
  <dcterms:modified xsi:type="dcterms:W3CDTF">2024-07-03T03:41:32Z</dcterms:modified>
</cp:coreProperties>
</file>